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4FAE4-FA8E-4233-A116-E70C122015C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3E363-9343-4169-882C-83ACCEBC00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3E363-9343-4169-882C-83ACCEBC003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A8B92E8-5A17-4ABF-BF8B-52A219E4795E}" type="datetime1">
              <a:rPr lang="en-US" smtClean="0"/>
              <a:t>4/26/2020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787FC99-9340-42D0-AAF3-8F095FE130A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ru-RU" smtClean="0"/>
              <a:t>М а т е м а т и к 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50C803-E821-4DF4-BF7E-70979D95940C}" type="datetime1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 а т е м а т и к 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FC99-9340-42D0-AAF3-8F095FE13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EC056-EC55-4574-8314-54DE9CB232BF}" type="datetime1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 а т е м а т и к 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FC99-9340-42D0-AAF3-8F095FE13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6910D3-DBC3-4208-B141-1D8536782786}" type="datetime1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 а т е м а т и к 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FC99-9340-42D0-AAF3-8F095FE13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49421B3-BBC3-4E57-A185-680CCC690632}" type="datetime1">
              <a:rPr lang="en-US" smtClean="0"/>
              <a:t>4/26/2020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787FC99-9340-42D0-AAF3-8F095FE130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ru-RU" smtClean="0"/>
              <a:t>М а т е м а т и к 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BDEA3-14F3-4600-83D8-92736703498F}" type="datetime1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 а т е м а т и к 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787FC99-9340-42D0-AAF3-8F095FE130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7479F-01C6-4600-A73C-E46CE271CB82}" type="datetime1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 а т е м а т и к 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787FC99-9340-42D0-AAF3-8F095FE13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0CAE-1124-4320-A153-72C4BE6D738C}" type="datetime1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 а т е м а т и к 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FC99-9340-42D0-AAF3-8F095FE130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B4E59-DB8D-4474-B92A-DC6DF2B801E1}" type="datetime1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 а т е м а т и к 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FC99-9340-42D0-AAF3-8F095FE13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EE73C11-50EC-4104-AAB0-83FDC40B6DCD}" type="datetime1">
              <a:rPr lang="en-US" smtClean="0"/>
              <a:t>4/26/2020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787FC99-9340-42D0-AAF3-8F095FE130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ru-RU" smtClean="0"/>
              <a:t>М а т е м а т и к 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F12818B-402D-4C6D-B629-FD4D99455E14}" type="datetime1">
              <a:rPr lang="en-US" smtClean="0"/>
              <a:t>4/26/2020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787FC99-9340-42D0-AAF3-8F095FE130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ru-RU" smtClean="0"/>
              <a:t>М а т е м а т и к 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ru-RU" smtClean="0"/>
              <a:t>М а т е м а т и к 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767C1B5-3B02-40EA-B078-83233949A395}" type="datetime1">
              <a:rPr lang="en-US" smtClean="0"/>
              <a:t>4/26/2020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787FC99-9340-42D0-AAF3-8F095FE130A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860" y="642919"/>
            <a:ext cx="4479024" cy="121444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C0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  Обим круга</a:t>
            </a:r>
            <a:endParaRPr lang="en-US" dirty="0">
              <a:solidFill>
                <a:srgbClr val="C0000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2198" y="5143512"/>
            <a:ext cx="2764512" cy="146685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b="1" dirty="0" smtClean="0">
                <a:solidFill>
                  <a:srgbClr val="0070C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27.04.2020.</a:t>
            </a:r>
          </a:p>
          <a:p>
            <a:r>
              <a:rPr lang="sr-Cyrl-RS" b="1" dirty="0" smtClean="0">
                <a:solidFill>
                  <a:srgbClr val="0070C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7. разред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714348" y="1142984"/>
            <a:ext cx="785818" cy="928694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858148" y="3571876"/>
            <a:ext cx="857256" cy="857256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1785918" y="3429000"/>
            <a:ext cx="571504" cy="57150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286248" y="5357826"/>
            <a:ext cx="857256" cy="785818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715140" y="3286124"/>
            <a:ext cx="571504" cy="642942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3428992" y="3357562"/>
            <a:ext cx="785818" cy="785818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28596" y="4714884"/>
            <a:ext cx="1571636" cy="1357322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715272" y="714356"/>
            <a:ext cx="857256" cy="1143008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</a:t>
            </a:r>
            <a:r>
              <a:rPr lang="sr-Cyrl-RS" i="1" dirty="0" smtClean="0">
                <a:solidFill>
                  <a:srgbClr val="0070C0"/>
                </a:solidFill>
              </a:rPr>
              <a:t>Поштовани ученици,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Тема нашег данашњег часа је </a:t>
            </a:r>
            <a:r>
              <a:rPr lang="sr-Cyrl-RS" i="1" u="sng" dirty="0" smtClean="0">
                <a:solidFill>
                  <a:srgbClr val="C00000"/>
                </a:solidFill>
              </a:rPr>
              <a:t>обим круга</a:t>
            </a:r>
            <a:r>
              <a:rPr lang="sr-Cyrl-RS" dirty="0" smtClean="0"/>
              <a:t>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Окружени многим предметима(моделима)</a:t>
            </a:r>
          </a:p>
          <a:p>
            <a:pPr>
              <a:buNone/>
            </a:pPr>
            <a:r>
              <a:rPr lang="sr-Cyrl-RS" dirty="0" smtClean="0"/>
              <a:t>к</a:t>
            </a:r>
            <a:r>
              <a:rPr lang="sr-Cyrl-RS" dirty="0" smtClean="0"/>
              <a:t>ружног облика, људи су одавно почели да</a:t>
            </a:r>
          </a:p>
          <a:p>
            <a:pPr>
              <a:buNone/>
            </a:pPr>
            <a:r>
              <a:rPr lang="sr-Cyrl-RS" dirty="0" smtClean="0"/>
              <a:t>т</a:t>
            </a:r>
            <a:r>
              <a:rPr lang="sr-Cyrl-RS" dirty="0" smtClean="0"/>
              <a:t>рагају за везом између обима и пречника</a:t>
            </a:r>
          </a:p>
          <a:p>
            <a:pPr>
              <a:buNone/>
            </a:pPr>
            <a:r>
              <a:rPr lang="sr-Cyrl-RS" dirty="0" smtClean="0"/>
              <a:t>(полупречника) кружнице. </a:t>
            </a:r>
          </a:p>
          <a:p>
            <a:pPr>
              <a:buNone/>
            </a:pPr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Тако је доста давно уочено, а касније и </a:t>
            </a:r>
          </a:p>
          <a:p>
            <a:pPr>
              <a:buNone/>
            </a:pPr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оказано следеће тврђење.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</a:t>
            </a:r>
          </a:p>
        </p:txBody>
      </p:sp>
      <p:sp>
        <p:nvSpPr>
          <p:cNvPr id="4" name="Chevron 3"/>
          <p:cNvSpPr/>
          <p:nvPr/>
        </p:nvSpPr>
        <p:spPr>
          <a:xfrm>
            <a:off x="500034" y="428604"/>
            <a:ext cx="571504" cy="21431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643570" y="5929330"/>
            <a:ext cx="2357454" cy="35719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286512" y="6215082"/>
            <a:ext cx="2357454" cy="35719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FC99-9340-42D0-AAF3-8F095FE130A9}" type="slidenum">
              <a:rPr lang="en-US" smtClean="0"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М а т е м а т и к а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15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</a:t>
            </a:r>
            <a:r>
              <a:rPr lang="sr-Cyrl-RS" i="1" dirty="0" smtClean="0">
                <a:solidFill>
                  <a:srgbClr val="002060"/>
                </a:solidFill>
              </a:rPr>
              <a:t>Однос обима круга и његовог пречника</a:t>
            </a:r>
          </a:p>
          <a:p>
            <a:pPr>
              <a:buNone/>
            </a:pPr>
            <a:r>
              <a:rPr lang="sr-Cyrl-RS" i="1" dirty="0" smtClean="0">
                <a:solidFill>
                  <a:srgbClr val="002060"/>
                </a:solidFill>
              </a:rPr>
              <a:t>ј</a:t>
            </a:r>
            <a:r>
              <a:rPr lang="sr-Cyrl-RS" i="1" dirty="0" smtClean="0">
                <a:solidFill>
                  <a:srgbClr val="002060"/>
                </a:solidFill>
              </a:rPr>
              <a:t>е сталан (константан). </a:t>
            </a:r>
          </a:p>
          <a:p>
            <a:pPr>
              <a:buNone/>
            </a:pPr>
            <a:r>
              <a:rPr lang="sr-Cyrl-RS" u="sng" dirty="0" smtClean="0"/>
              <a:t>Број који представља овај однос обележава</a:t>
            </a:r>
          </a:p>
          <a:p>
            <a:pPr>
              <a:buNone/>
            </a:pPr>
            <a:r>
              <a:rPr lang="sr-Cyrl-RS" u="sng" dirty="0" smtClean="0"/>
              <a:t>с</a:t>
            </a:r>
            <a:r>
              <a:rPr lang="sr-Cyrl-RS" u="sng" dirty="0" smtClean="0"/>
              <a:t>е малим грчким словом </a:t>
            </a:r>
            <a:r>
              <a:rPr lang="el-GR" b="1" u="sng" dirty="0" smtClean="0">
                <a:solidFill>
                  <a:srgbClr val="C00000"/>
                </a:solidFill>
              </a:rPr>
              <a:t>π</a:t>
            </a:r>
            <a:r>
              <a:rPr lang="sr-Cyrl-RS" u="sng" dirty="0" smtClean="0"/>
              <a:t> (‘’пи’’).</a:t>
            </a:r>
          </a:p>
          <a:p>
            <a:pPr>
              <a:buNone/>
            </a:pPr>
            <a:endParaRPr lang="sr-Cyrl-RS" u="sng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500034" y="500042"/>
            <a:ext cx="571504" cy="21431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500306"/>
            <a:ext cx="5418072" cy="2928958"/>
          </a:xfrm>
          <a:prstGeom prst="rect">
            <a:avLst/>
          </a:prstGeom>
          <a:ln w="9525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5643570" y="5929330"/>
            <a:ext cx="2357454" cy="35719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286512" y="6143644"/>
            <a:ext cx="2357454" cy="35719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FC99-9340-42D0-AAF3-8F095FE130A9}" type="slidenum">
              <a:rPr lang="en-US" smtClean="0"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М а т е м а т и к а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429684" cy="64294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</a:t>
            </a:r>
          </a:p>
          <a:p>
            <a:pPr>
              <a:buNone/>
            </a:pPr>
            <a:r>
              <a:rPr lang="sr-Cyrl-RS" dirty="0" smtClean="0"/>
              <a:t>На количник            утиче:</a:t>
            </a:r>
          </a:p>
          <a:p>
            <a:pPr>
              <a:buNone/>
            </a:pPr>
            <a:r>
              <a:rPr lang="sr-Cyrl-RS" dirty="0" smtClean="0"/>
              <a:t> </a:t>
            </a:r>
            <a:endParaRPr lang="sr-Cyrl-RS" dirty="0" smtClean="0"/>
          </a:p>
          <a:p>
            <a:pPr>
              <a:buNone/>
            </a:pPr>
            <a:r>
              <a:rPr lang="sr-Cyrl-RS" b="1" dirty="0" smtClean="0">
                <a:solidFill>
                  <a:srgbClr val="C00000"/>
                </a:solidFill>
              </a:rPr>
              <a:t> </a:t>
            </a:r>
            <a:r>
              <a:rPr lang="sr-Cyrl-RS" b="1" dirty="0" smtClean="0">
                <a:solidFill>
                  <a:srgbClr val="C00000"/>
                </a:solidFill>
              </a:rPr>
              <a:t>  -</a:t>
            </a:r>
            <a:r>
              <a:rPr lang="sr-Cyrl-RS" dirty="0" smtClean="0"/>
              <a:t>  </a:t>
            </a:r>
            <a:r>
              <a:rPr lang="sr-Cyrl-RS" dirty="0" smtClean="0">
                <a:solidFill>
                  <a:srgbClr val="002060"/>
                </a:solidFill>
              </a:rPr>
              <a:t>прецизност мерења пречника и обима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rgbClr val="002060"/>
                </a:solidFill>
              </a:rPr>
              <a:t>      неког кружног предмета </a:t>
            </a:r>
            <a:r>
              <a:rPr lang="sr-Cyrl-RS" dirty="0" smtClean="0"/>
              <a:t>(није лако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прецизно измерити пречник обода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чаше нити њен обим) 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</a:t>
            </a:r>
            <a:r>
              <a:rPr lang="sr-Cyrl-RS" b="1" dirty="0" smtClean="0">
                <a:solidFill>
                  <a:srgbClr val="C00000"/>
                </a:solidFill>
              </a:rPr>
              <a:t>- 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rgbClr val="002060"/>
                </a:solidFill>
              </a:rPr>
              <a:t>прави облик предмета који меримо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(предмети који су наизглед кружног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облика углавном нису ‘’савршени’’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кругови).</a:t>
            </a:r>
            <a:endParaRPr lang="en-US" dirty="0"/>
          </a:p>
        </p:txBody>
      </p:sp>
      <p:pic>
        <p:nvPicPr>
          <p:cNvPr id="4" name="Picture 3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642917"/>
            <a:ext cx="714380" cy="852647"/>
          </a:xfrm>
          <a:prstGeom prst="rect">
            <a:avLst/>
          </a:prstGeom>
          <a:ln w="9525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ight Arrow 4"/>
          <p:cNvSpPr/>
          <p:nvPr/>
        </p:nvSpPr>
        <p:spPr>
          <a:xfrm>
            <a:off x="5500694" y="5929330"/>
            <a:ext cx="2357454" cy="35719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357950" y="6215082"/>
            <a:ext cx="2357454" cy="35719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FC99-9340-42D0-AAF3-8F095FE130A9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М а т е м а т и к а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Дуго су математичари покушавали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д</a:t>
            </a:r>
            <a:r>
              <a:rPr lang="sr-Cyrl-RS" dirty="0" smtClean="0">
                <a:solidFill>
                  <a:srgbClr val="002060"/>
                </a:solidFill>
              </a:rPr>
              <a:t>а прецизно одреде број </a:t>
            </a:r>
            <a:r>
              <a:rPr lang="el-GR" dirty="0" smtClean="0">
                <a:solidFill>
                  <a:srgbClr val="002060"/>
                </a:solidFill>
              </a:rPr>
              <a:t>π</a:t>
            </a:r>
            <a:r>
              <a:rPr lang="sr-Cyrl-R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rgbClr val="FFC000"/>
                </a:solidFill>
              </a:rPr>
              <a:t>Тешкоће су произилазиле из </a:t>
            </a:r>
          </a:p>
          <a:p>
            <a:pPr>
              <a:buNone/>
            </a:pPr>
            <a:r>
              <a:rPr lang="sr-Cyrl-RS" dirty="0" smtClean="0">
                <a:solidFill>
                  <a:srgbClr val="FFC000"/>
                </a:solidFill>
              </a:rPr>
              <a:t>чињенице да се однос обима круга</a:t>
            </a:r>
          </a:p>
          <a:p>
            <a:pPr>
              <a:buNone/>
            </a:pPr>
            <a:r>
              <a:rPr lang="sr-Cyrl-RS" dirty="0" smtClean="0">
                <a:solidFill>
                  <a:srgbClr val="FFC000"/>
                </a:solidFill>
              </a:rPr>
              <a:t>и</a:t>
            </a:r>
            <a:r>
              <a:rPr lang="sr-Cyrl-RS" dirty="0" smtClean="0">
                <a:solidFill>
                  <a:srgbClr val="FFC000"/>
                </a:solidFill>
              </a:rPr>
              <a:t> његовог пречника не може</a:t>
            </a:r>
          </a:p>
          <a:p>
            <a:pPr>
              <a:buNone/>
            </a:pPr>
            <a:r>
              <a:rPr lang="sr-Cyrl-RS" dirty="0" smtClean="0">
                <a:solidFill>
                  <a:srgbClr val="FFC000"/>
                </a:solidFill>
              </a:rPr>
              <a:t>п</a:t>
            </a:r>
            <a:r>
              <a:rPr lang="sr-Cyrl-RS" dirty="0" smtClean="0">
                <a:solidFill>
                  <a:srgbClr val="FFC000"/>
                </a:solidFill>
              </a:rPr>
              <a:t>редставити као однос два</a:t>
            </a:r>
          </a:p>
          <a:p>
            <a:pPr>
              <a:buNone/>
            </a:pPr>
            <a:r>
              <a:rPr lang="sr-Cyrl-RS" dirty="0" smtClean="0">
                <a:solidFill>
                  <a:srgbClr val="FFC000"/>
                </a:solidFill>
              </a:rPr>
              <a:t>п</a:t>
            </a:r>
            <a:r>
              <a:rPr lang="sr-Cyrl-RS" dirty="0" smtClean="0">
                <a:solidFill>
                  <a:srgbClr val="FFC000"/>
                </a:solidFill>
              </a:rPr>
              <a:t>риродна броја, односно као</a:t>
            </a:r>
          </a:p>
          <a:p>
            <a:pPr>
              <a:buNone/>
            </a:pPr>
            <a:r>
              <a:rPr lang="sr-Cyrl-RS" dirty="0" smtClean="0">
                <a:solidFill>
                  <a:srgbClr val="FFC000"/>
                </a:solidFill>
              </a:rPr>
              <a:t>р</a:t>
            </a:r>
            <a:r>
              <a:rPr lang="sr-Cyrl-RS" dirty="0" smtClean="0">
                <a:solidFill>
                  <a:srgbClr val="FFC000"/>
                </a:solidFill>
              </a:rPr>
              <a:t>ационалан број.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Испоставља се да је </a:t>
            </a:r>
            <a:r>
              <a:rPr lang="el-GR" dirty="0" smtClean="0">
                <a:solidFill>
                  <a:srgbClr val="C00000"/>
                </a:solidFill>
              </a:rPr>
              <a:t>π</a:t>
            </a:r>
            <a:r>
              <a:rPr lang="sr-Cyrl-RS" dirty="0" smtClean="0">
                <a:solidFill>
                  <a:srgbClr val="C00000"/>
                </a:solidFill>
              </a:rPr>
              <a:t> ирационалан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б</a:t>
            </a:r>
            <a:r>
              <a:rPr lang="sr-Cyrl-RS" dirty="0" smtClean="0">
                <a:solidFill>
                  <a:srgbClr val="C00000"/>
                </a:solidFill>
              </a:rPr>
              <a:t>рој, па је његов децимални запис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б</a:t>
            </a:r>
            <a:r>
              <a:rPr lang="sr-Cyrl-RS" dirty="0" smtClean="0">
                <a:solidFill>
                  <a:srgbClr val="C00000"/>
                </a:solidFill>
              </a:rPr>
              <a:t>есконачан и непериодичан.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357166"/>
            <a:ext cx="1714512" cy="5541745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ight Arrow 4"/>
          <p:cNvSpPr/>
          <p:nvPr/>
        </p:nvSpPr>
        <p:spPr>
          <a:xfrm>
            <a:off x="5500694" y="6072206"/>
            <a:ext cx="2357454" cy="35719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429388" y="6286520"/>
            <a:ext cx="2357454" cy="35719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FC99-9340-42D0-AAF3-8F095FE130A9}" type="slidenum">
              <a:rPr lang="en-US" smtClean="0"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М а т е м а т и к а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0000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1436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Иако је данас познат велики број </a:t>
            </a:r>
          </a:p>
          <a:p>
            <a:pPr>
              <a:buNone/>
            </a:pPr>
            <a:r>
              <a:rPr lang="sr-Cyrl-RS" dirty="0" smtClean="0"/>
              <a:t>децимала броја </a:t>
            </a:r>
            <a:r>
              <a:rPr lang="el-GR" dirty="0" smtClean="0"/>
              <a:t>π</a:t>
            </a:r>
            <a:r>
              <a:rPr lang="sr-Cyrl-RS" dirty="0" smtClean="0"/>
              <a:t>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el-GR" dirty="0" smtClean="0"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</a:t>
            </a:r>
            <a:r>
              <a:rPr lang="sr-Cyrl-RS" dirty="0" smtClean="0"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= 3,141592653589793238462643383279</a:t>
            </a:r>
            <a:r>
              <a:rPr lang="sr-Cyrl-RS" dirty="0" smtClean="0">
                <a:solidFill>
                  <a:srgbClr val="002060"/>
                </a:solidFill>
              </a:rPr>
              <a:t>...</a:t>
            </a: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/>
              <a:t>з</a:t>
            </a:r>
            <a:r>
              <a:rPr lang="sr-Cyrl-RS" dirty="0" smtClean="0"/>
              <a:t>а  практичне потребе узима се само </a:t>
            </a:r>
          </a:p>
          <a:p>
            <a:pPr>
              <a:buNone/>
            </a:pPr>
            <a:r>
              <a:rPr lang="sr-Cyrl-RS" dirty="0" smtClean="0"/>
              <a:t>н</a:t>
            </a:r>
            <a:r>
              <a:rPr lang="sr-Cyrl-RS" dirty="0" smtClean="0"/>
              <a:t>еколико првих децимала иза децималне </a:t>
            </a:r>
          </a:p>
          <a:p>
            <a:pPr>
              <a:buNone/>
            </a:pPr>
            <a:r>
              <a:rPr lang="sr-Cyrl-RS" dirty="0" smtClean="0"/>
              <a:t>запете.</a:t>
            </a:r>
          </a:p>
          <a:p>
            <a:pPr>
              <a:buNone/>
            </a:pPr>
            <a:r>
              <a:rPr lang="sr-Cyrl-RS" dirty="0" smtClean="0"/>
              <a:t>Најчешће се узима 3,14, што ћемо и </a:t>
            </a:r>
          </a:p>
          <a:p>
            <a:pPr>
              <a:buNone/>
            </a:pPr>
            <a:r>
              <a:rPr lang="sr-Cyrl-RS" dirty="0" smtClean="0"/>
              <a:t>м</a:t>
            </a:r>
            <a:r>
              <a:rPr lang="sr-Cyrl-RS" dirty="0" smtClean="0"/>
              <a:t>и чинити. 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                    </a:t>
            </a:r>
            <a:r>
              <a:rPr lang="el-GR" sz="3600" b="1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</a:t>
            </a:r>
            <a:r>
              <a:rPr lang="sr-Cyrl-RS" sz="3600" b="1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el-GR" sz="3600" b="1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≈</a:t>
            </a:r>
            <a:r>
              <a:rPr lang="sr-Cyrl-RS" sz="3600" b="1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3,14</a:t>
            </a:r>
          </a:p>
          <a:p>
            <a:pPr>
              <a:buNone/>
            </a:pPr>
            <a:endParaRPr lang="sr-Cyrl-RS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5715008" y="5786454"/>
            <a:ext cx="2357454" cy="35719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357950" y="6072206"/>
            <a:ext cx="2357454" cy="35719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500034" y="571480"/>
            <a:ext cx="642942" cy="21431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FC99-9340-42D0-AAF3-8F095FE130A9}" type="slidenum">
              <a:rPr lang="en-US" smtClean="0"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 а т е м а т и к а</a:t>
            </a:r>
            <a:endParaRPr lang="en-US"/>
          </a:p>
        </p:txBody>
      </p:sp>
    </p:spTree>
  </p:cSld>
  <p:clrMapOvr>
    <a:masterClrMapping/>
  </p:clrMapOvr>
  <p:transition spd="slow" advTm="15000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61436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RS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b="1" i="1" dirty="0" smtClean="0">
                <a:solidFill>
                  <a:srgbClr val="C00000"/>
                </a:solidFill>
              </a:rPr>
              <a:t>Деф : </a:t>
            </a:r>
            <a:r>
              <a:rPr lang="sr-Cyrl-RS" i="1" dirty="0" smtClean="0">
                <a:solidFill>
                  <a:srgbClr val="002060"/>
                </a:solidFill>
              </a:rPr>
              <a:t>Обим круга једнак је производу </a:t>
            </a:r>
          </a:p>
          <a:p>
            <a:pPr>
              <a:buNone/>
            </a:pPr>
            <a:r>
              <a:rPr lang="sr-Cyrl-RS" i="1" dirty="0" smtClean="0">
                <a:solidFill>
                  <a:srgbClr val="002060"/>
                </a:solidFill>
              </a:rPr>
              <a:t>његовог пречника и броја </a:t>
            </a:r>
            <a:r>
              <a:rPr lang="el-GR" i="1" dirty="0" smtClean="0">
                <a:solidFill>
                  <a:srgbClr val="002060"/>
                </a:solidFill>
              </a:rPr>
              <a:t>π</a:t>
            </a:r>
            <a:r>
              <a:rPr lang="sr-Cyrl-RS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sr-Cyrl-RS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b="1" u="sng" dirty="0" smtClean="0">
                <a:solidFill>
                  <a:srgbClr val="FFC000"/>
                </a:solidFill>
              </a:rPr>
              <a:t>Задатак 1:</a:t>
            </a:r>
            <a:r>
              <a:rPr lang="sr-Cyrl-RS" dirty="0" smtClean="0">
                <a:solidFill>
                  <a:schemeClr val="tx1"/>
                </a:solidFill>
              </a:rPr>
              <a:t> Израчунај обим круга чији је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полупречник 2 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O = 2r</a:t>
            </a:r>
            <a:r>
              <a:rPr lang="el-GR" dirty="0" smtClean="0">
                <a:solidFill>
                  <a:schemeClr val="tx1"/>
                </a:solidFill>
              </a:rPr>
              <a:t>π</a:t>
            </a:r>
            <a:endParaRPr lang="sr-Latn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O = 2</a:t>
            </a:r>
            <a:r>
              <a:rPr lang="sr-Latn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·2</a:t>
            </a:r>
            <a:r>
              <a:rPr lang="el-GR" dirty="0" smtClean="0">
                <a:solidFill>
                  <a:schemeClr val="tx1"/>
                </a:solidFill>
                <a:latin typeface="Times New Roman"/>
                <a:cs typeface="Times New Roman"/>
              </a:rPr>
              <a:t>π</a:t>
            </a:r>
            <a:endParaRPr lang="sr-Latn-RS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O = 4</a:t>
            </a:r>
            <a:r>
              <a:rPr lang="el-GR" dirty="0" smtClean="0">
                <a:solidFill>
                  <a:schemeClr val="tx1"/>
                </a:solidFill>
                <a:latin typeface="Times New Roman"/>
                <a:cs typeface="Times New Roman"/>
              </a:rPr>
              <a:t>π</a:t>
            </a:r>
            <a:r>
              <a:rPr lang="sr-Latn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 ≈ 4· 3,14 ≈ 12,56cm</a:t>
            </a: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i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7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714356"/>
            <a:ext cx="3857652" cy="1197809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ight Arrow 4"/>
          <p:cNvSpPr/>
          <p:nvPr/>
        </p:nvSpPr>
        <p:spPr>
          <a:xfrm>
            <a:off x="5643570" y="5929330"/>
            <a:ext cx="2357454" cy="35719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286512" y="6143644"/>
            <a:ext cx="2357454" cy="35719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FC99-9340-42D0-AAF3-8F095FE130A9}" type="slidenum">
              <a:rPr lang="en-US" smtClean="0"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М а т е м а т и к а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15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FFC000"/>
                </a:solidFill>
              </a:rPr>
              <a:t>Задатак 2:</a:t>
            </a:r>
            <a:r>
              <a:rPr lang="sr-Cyrl-RS" dirty="0" smtClean="0"/>
              <a:t> Одреди полупречник круга чији</a:t>
            </a:r>
          </a:p>
          <a:p>
            <a:pPr>
              <a:buNone/>
            </a:pPr>
            <a:r>
              <a:rPr lang="sr-Cyrl-RS" dirty="0" smtClean="0"/>
              <a:t>ј</a:t>
            </a:r>
            <a:r>
              <a:rPr lang="sr-Cyrl-RS" dirty="0" smtClean="0"/>
              <a:t>е обим 15</a:t>
            </a:r>
            <a:r>
              <a:rPr lang="el-GR" dirty="0" smtClean="0"/>
              <a:t>π</a:t>
            </a:r>
            <a:r>
              <a:rPr lang="sr-Cyrl-RS" dirty="0" smtClean="0"/>
              <a:t> </a:t>
            </a:r>
            <a:r>
              <a:rPr lang="sr-Latn-RS" dirty="0" smtClean="0"/>
              <a:t>cm.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O = 2r</a:t>
            </a:r>
            <a:r>
              <a:rPr lang="el-GR" dirty="0" smtClean="0"/>
              <a:t>π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</a:t>
            </a:r>
            <a:r>
              <a:rPr lang="sr-Cyrl-RS" dirty="0" smtClean="0"/>
              <a:t>15</a:t>
            </a:r>
            <a:r>
              <a:rPr lang="el-GR" dirty="0" smtClean="0"/>
              <a:t>π</a:t>
            </a:r>
            <a:r>
              <a:rPr lang="sr-Latn-RS" dirty="0" smtClean="0"/>
              <a:t> = </a:t>
            </a:r>
            <a:r>
              <a:rPr lang="sr-Latn-RS" dirty="0" smtClean="0"/>
              <a:t>2r</a:t>
            </a:r>
            <a:r>
              <a:rPr lang="el-GR" dirty="0" smtClean="0"/>
              <a:t>π</a:t>
            </a:r>
            <a:r>
              <a:rPr lang="sr-Latn-RS" dirty="0" smtClean="0"/>
              <a:t>     : </a:t>
            </a:r>
            <a:r>
              <a:rPr lang="el-GR" dirty="0" smtClean="0"/>
              <a:t>π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15 = 2r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r = 15 : 2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r = 7,5 cm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2357422" y="2357430"/>
            <a:ext cx="714380" cy="4286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ular Callout 5"/>
          <p:cNvSpPr/>
          <p:nvPr/>
        </p:nvSpPr>
        <p:spPr>
          <a:xfrm>
            <a:off x="1071538" y="4429132"/>
            <a:ext cx="7358114" cy="1714512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solidFill>
                  <a:srgbClr val="C00000"/>
                </a:solidFill>
              </a:rPr>
              <a:t>На следећем часу наставићемо да вежбамо примере и задатке у вези са обимом круга. Останите здрави и весели.</a:t>
            </a:r>
          </a:p>
          <a:p>
            <a:pPr algn="ctr"/>
            <a:r>
              <a:rPr lang="sr-Cyrl-RS" sz="2000" i="1" dirty="0" smtClean="0">
                <a:solidFill>
                  <a:srgbClr val="C00000"/>
                </a:solidFill>
              </a:rPr>
              <a:t>Срдачан поздрав,</a:t>
            </a:r>
          </a:p>
          <a:p>
            <a:pPr algn="ctr"/>
            <a:r>
              <a:rPr lang="sr-Cyrl-RS" sz="2000" i="1" dirty="0" smtClean="0">
                <a:solidFill>
                  <a:srgbClr val="C00000"/>
                </a:solidFill>
              </a:rPr>
              <a:t>                                                           наставница Марија Јеремић </a:t>
            </a:r>
            <a:endParaRPr lang="en-US" sz="2000" i="1" dirty="0">
              <a:solidFill>
                <a:srgbClr val="C00000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5572132" y="1285860"/>
            <a:ext cx="2286016" cy="2071702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FC99-9340-42D0-AAF3-8F095FE130A9}" type="slidenum">
              <a:rPr lang="en-US" smtClean="0"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М а т е м а т и к а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74</TotalTime>
  <Words>428</Words>
  <Application>Microsoft Office PowerPoint</Application>
  <PresentationFormat>On-screen Show (4:3)</PresentationFormat>
  <Paragraphs>92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  Обим круга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Обим круга</dc:title>
  <dc:creator>Marija</dc:creator>
  <cp:lastModifiedBy>Marija</cp:lastModifiedBy>
  <cp:revision>8</cp:revision>
  <dcterms:created xsi:type="dcterms:W3CDTF">2020-04-26T20:20:15Z</dcterms:created>
  <dcterms:modified xsi:type="dcterms:W3CDTF">2020-04-26T21:34:52Z</dcterms:modified>
</cp:coreProperties>
</file>